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c886829d6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c886829d6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c886829d6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c886829d6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1 missing step!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886829d6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c886829d6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 with large images is computationally expensive, doing it in latent space is much faster &amp; cheaper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886829d6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c886829d6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d3641d14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cd3641d14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8eaac6d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8eaac6d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NSD is a large scale fMRI dataset conducted at ultra-high field strength at the Center of Magnetic Resonance Research at the University of Minnesota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brain scans from 8 healthy adults while they viewed thousands of color natural scenes (from coco) over the course of 30-40 scan sessions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8eaac6de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8eaac6d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 Models were built on a per subject basis with l2 regularized linear regression (aka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eaac6de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8eaac6de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Linear Models were built on a per subject basis with l2 regularized linear regression (aka ridge regression)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Z is output from linear model from brain to latent representation of OG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Passed through a Decoder of VAE with size 320x320 and resized to 512x512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Why decoded instead of going straight to diffusion process? Not quite clear but it seems that the purpose is to resize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8eaac6de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8eaac6de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8eaac6de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8eaac6de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 is ridge regression (l2 regularized)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886829d6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886829d6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8eaac6de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8eaac6de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8eaac6de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8eaac6de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8eaac6de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8eaac6de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subjectively (human raters = 6) by assessing whether the original test images (982 images) could be identified from the generated images.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8eaac6de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8eaac6de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subjectively (human raters = 6) by assessing whether the original test images (982 images) could be identified from the generated images.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8eaac6de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8eaac6de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the work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8eaac6de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8eaac6de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8eaac6d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8eaac6d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8eaac6de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8eaac6de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with cosine similarity as loss function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8eaac6de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98eaac6de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886829d6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886829d6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latent diffusion models and other ldms (dalle)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886829d6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886829d6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8eaac6de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8eaac6de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8eaac6de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8eaac6de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886829d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c886829d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d3641d1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d3641d1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8eaac6d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8eaac6d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step of inverse diffusion goes through unet model to predict noise then subtracted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model is the same so information of the steps (might see this as ddim steps in some papers) is fed into the model as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DDIM = denoising diffusion implicit models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73100"/>
            <a:ext cx="85206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</a:rPr>
              <a:t>Stable Diffusion with</a:t>
            </a:r>
            <a:endParaRPr sz="48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FF"/>
                </a:solidFill>
              </a:rPr>
              <a:t>Brain Activity</a:t>
            </a:r>
            <a:endParaRPr sz="48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UNET Model 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00" y="1092300"/>
            <a:ext cx="5623201" cy="35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Holistic view of diffusion models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16773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8717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1482975" y="27111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4829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6773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1871775" y="28899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8717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16773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1482975" y="306870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12885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4829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16773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8717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066175" y="1913650"/>
            <a:ext cx="194400" cy="1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3452300" y="2085150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UNet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898575" y="324750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tensor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898575" y="151345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embedding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6293025" y="3559225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Image!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2515600" y="2006500"/>
            <a:ext cx="733800" cy="3894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3"/>
          <p:cNvCxnSpPr/>
          <p:nvPr/>
        </p:nvCxnSpPr>
        <p:spPr>
          <a:xfrm flipH="1" rot="10800000">
            <a:off x="2500600" y="2889900"/>
            <a:ext cx="748800" cy="1299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5246138" y="2568000"/>
            <a:ext cx="668400" cy="75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3"/>
          <p:cNvSpPr txBox="1"/>
          <p:nvPr/>
        </p:nvSpPr>
        <p:spPr>
          <a:xfrm>
            <a:off x="3358700" y="1606300"/>
            <a:ext cx="17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Diffusion process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825" y="1681575"/>
            <a:ext cx="1802403" cy="17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Variational Autoencoder (VAE)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37" y="1963725"/>
            <a:ext cx="1588974" cy="15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875" y="2010050"/>
            <a:ext cx="1588974" cy="15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2058900" y="1879100"/>
            <a:ext cx="336900" cy="1976550"/>
          </a:xfrm>
          <a:prstGeom prst="flowChartProcess">
            <a:avLst/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808275" y="1879100"/>
            <a:ext cx="336900" cy="1976550"/>
          </a:xfrm>
          <a:prstGeom prst="flowChartProcess">
            <a:avLst/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3188138" y="1995113"/>
            <a:ext cx="2827800" cy="174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Space</a:t>
            </a:r>
            <a:endParaRPr/>
          </a:p>
        </p:txBody>
      </p:sp>
      <p:cxnSp>
        <p:nvCxnSpPr>
          <p:cNvPr id="220" name="Google Shape;220;p24"/>
          <p:cNvCxnSpPr/>
          <p:nvPr/>
        </p:nvCxnSpPr>
        <p:spPr>
          <a:xfrm>
            <a:off x="6149425" y="2813775"/>
            <a:ext cx="461400" cy="87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2546250" y="2813775"/>
            <a:ext cx="461400" cy="87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4"/>
          <p:cNvSpPr txBox="1"/>
          <p:nvPr/>
        </p:nvSpPr>
        <p:spPr>
          <a:xfrm>
            <a:off x="554025" y="1308875"/>
            <a:ext cx="10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 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7401563" y="1308875"/>
            <a:ext cx="140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Reconstructed</a:t>
            </a:r>
            <a:r>
              <a:rPr lang="en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311700" y="2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Latent Diffusion Models (LDM)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25" y="2988588"/>
            <a:ext cx="1517175" cy="1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>
            <a:off x="219650" y="1237700"/>
            <a:ext cx="1584600" cy="3846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554272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2" name="Google Shape;232;p25"/>
          <p:cNvCxnSpPr/>
          <p:nvPr/>
        </p:nvCxnSpPr>
        <p:spPr>
          <a:xfrm>
            <a:off x="2024950" y="1430000"/>
            <a:ext cx="35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5"/>
          <p:cNvSpPr/>
          <p:nvPr/>
        </p:nvSpPr>
        <p:spPr>
          <a:xfrm>
            <a:off x="30175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31519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2883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11739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13083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3083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1739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1039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1039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13083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11739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1039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14041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997672" y="3427225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896750" y="204140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57100" y="2150300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49" name="Google Shape;249;p25"/>
          <p:cNvCxnSpPr/>
          <p:nvPr/>
        </p:nvCxnSpPr>
        <p:spPr>
          <a:xfrm>
            <a:off x="1338475" y="2752388"/>
            <a:ext cx="428400" cy="47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5"/>
          <p:cNvCxnSpPr/>
          <p:nvPr/>
        </p:nvCxnSpPr>
        <p:spPr>
          <a:xfrm flipH="1">
            <a:off x="2275975" y="2710775"/>
            <a:ext cx="473400" cy="51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5"/>
          <p:cNvCxnSpPr/>
          <p:nvPr/>
        </p:nvCxnSpPr>
        <p:spPr>
          <a:xfrm>
            <a:off x="3098975" y="1811675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5"/>
          <p:cNvSpPr/>
          <p:nvPr/>
        </p:nvSpPr>
        <p:spPr>
          <a:xfrm>
            <a:off x="35999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37343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5"/>
          <p:cNvCxnSpPr/>
          <p:nvPr/>
        </p:nvCxnSpPr>
        <p:spPr>
          <a:xfrm>
            <a:off x="28031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4133663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5"/>
          <p:cNvSpPr txBox="1"/>
          <p:nvPr/>
        </p:nvSpPr>
        <p:spPr>
          <a:xfrm>
            <a:off x="32863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57" name="Google Shape;257;p25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5"/>
          <p:cNvSpPr/>
          <p:nvPr/>
        </p:nvSpPr>
        <p:spPr>
          <a:xfrm>
            <a:off x="2740325" y="2150300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3420725" y="21326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995500" y="1788813"/>
            <a:ext cx="3181800" cy="710100"/>
          </a:xfrm>
          <a:prstGeom prst="rect">
            <a:avLst/>
          </a:prstGeom>
          <a:noFill/>
          <a:ln cap="flat" cmpd="sng" w="9525">
            <a:solidFill>
              <a:srgbClr val="82F1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Works on the latent space!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</a:rPr>
              <a:t>Hence, </a:t>
            </a:r>
            <a:r>
              <a:rPr b="1" i="1" lang="en" sz="1500">
                <a:solidFill>
                  <a:schemeClr val="dk1"/>
                </a:solidFill>
              </a:rPr>
              <a:t>latent </a:t>
            </a:r>
            <a:r>
              <a:rPr i="1" lang="en" sz="1500">
                <a:solidFill>
                  <a:schemeClr val="dk1"/>
                </a:solidFill>
              </a:rPr>
              <a:t>diffusion models</a:t>
            </a:r>
            <a:endParaRPr i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Reconstructing</a:t>
            </a:r>
            <a:r>
              <a:rPr lang="en" sz="1920">
                <a:solidFill>
                  <a:srgbClr val="00FFFF"/>
                </a:solidFill>
              </a:rPr>
              <a:t> images from brain scans</a:t>
            </a:r>
            <a:endParaRPr sz="1920">
              <a:solidFill>
                <a:srgbClr val="00FFFF"/>
              </a:solidFill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1011600" y="1135275"/>
            <a:ext cx="3560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Yu Takagi &amp; Shinji Nishimoto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1662025"/>
            <a:ext cx="59245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Natural Scenes Dataset (NSD)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5" y="1280125"/>
            <a:ext cx="3827025" cy="25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5568250" y="4085475"/>
            <a:ext cx="2870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Coco Dataset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819" y="1537426"/>
            <a:ext cx="948725" cy="16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547" y="880950"/>
            <a:ext cx="998325" cy="1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0" y="2402233"/>
            <a:ext cx="998325" cy="150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050" y="848200"/>
            <a:ext cx="1031971" cy="15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049" y="2402242"/>
            <a:ext cx="998325" cy="150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Latent Diffusion Models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75" y="1672125"/>
            <a:ext cx="50006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47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Training the model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332325"/>
            <a:ext cx="51435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/>
        </p:nvSpPr>
        <p:spPr>
          <a:xfrm>
            <a:off x="4448425" y="3753400"/>
            <a:ext cx="1629600" cy="78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092925" y="1550300"/>
            <a:ext cx="1019400" cy="150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294" name="Google Shape;294;p29"/>
          <p:cNvCxnSpPr/>
          <p:nvPr/>
        </p:nvCxnSpPr>
        <p:spPr>
          <a:xfrm>
            <a:off x="1213650" y="1633825"/>
            <a:ext cx="786600" cy="5361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9"/>
          <p:cNvCxnSpPr/>
          <p:nvPr/>
        </p:nvCxnSpPr>
        <p:spPr>
          <a:xfrm rot="10800000">
            <a:off x="6180900" y="4529725"/>
            <a:ext cx="458100" cy="190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9"/>
          <p:cNvSpPr txBox="1"/>
          <p:nvPr/>
        </p:nvSpPr>
        <p:spPr>
          <a:xfrm>
            <a:off x="6785950" y="4503800"/>
            <a:ext cx="2126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Was a CLIP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138325" y="914000"/>
            <a:ext cx="181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Was Random tensor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/>
          <p:nvPr/>
        </p:nvSpPr>
        <p:spPr>
          <a:xfrm>
            <a:off x="2554272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30175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31519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2883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11739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13083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13083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11739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1039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1039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13083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11739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1039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14041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4997672" y="3427225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157100" y="2150300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8" name="Google Shape;318;p30"/>
          <p:cNvCxnSpPr/>
          <p:nvPr/>
        </p:nvCxnSpPr>
        <p:spPr>
          <a:xfrm>
            <a:off x="1338475" y="2752388"/>
            <a:ext cx="428400" cy="47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0"/>
          <p:cNvCxnSpPr/>
          <p:nvPr/>
        </p:nvCxnSpPr>
        <p:spPr>
          <a:xfrm flipH="1">
            <a:off x="2417375" y="2587200"/>
            <a:ext cx="532800" cy="64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0"/>
          <p:cNvCxnSpPr/>
          <p:nvPr/>
        </p:nvCxnSpPr>
        <p:spPr>
          <a:xfrm>
            <a:off x="3098975" y="1811675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0"/>
          <p:cNvSpPr/>
          <p:nvPr/>
        </p:nvSpPr>
        <p:spPr>
          <a:xfrm>
            <a:off x="35999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37343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30"/>
          <p:cNvCxnSpPr/>
          <p:nvPr/>
        </p:nvCxnSpPr>
        <p:spPr>
          <a:xfrm>
            <a:off x="28031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0"/>
          <p:cNvCxnSpPr/>
          <p:nvPr/>
        </p:nvCxnSpPr>
        <p:spPr>
          <a:xfrm>
            <a:off x="4133663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30"/>
          <p:cNvSpPr txBox="1"/>
          <p:nvPr/>
        </p:nvSpPr>
        <p:spPr>
          <a:xfrm>
            <a:off x="32863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0"/>
          <p:cNvSpPr txBox="1"/>
          <p:nvPr/>
        </p:nvSpPr>
        <p:spPr>
          <a:xfrm>
            <a:off x="3420725" y="21326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125" y="2964588"/>
            <a:ext cx="1584600" cy="156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1890275" y="372150"/>
            <a:ext cx="2424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“Cute Belgian Malinois”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0" name="Google Shape;330;p30"/>
          <p:cNvCxnSpPr/>
          <p:nvPr/>
        </p:nvCxnSpPr>
        <p:spPr>
          <a:xfrm flipH="1">
            <a:off x="3102125" y="783913"/>
            <a:ext cx="1200" cy="21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/>
          <p:nvPr/>
        </p:nvSpPr>
        <p:spPr>
          <a:xfrm>
            <a:off x="34747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36091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1"/>
          <p:cNvSpPr/>
          <p:nvPr/>
        </p:nvSpPr>
        <p:spPr>
          <a:xfrm>
            <a:off x="3340325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20121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21465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/>
          <p:nvPr/>
        </p:nvSpPr>
        <p:spPr>
          <a:xfrm>
            <a:off x="21465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/>
          <p:nvPr/>
        </p:nvSpPr>
        <p:spPr>
          <a:xfrm>
            <a:off x="20121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1877750" y="21503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1877750" y="22910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21465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/>
          <p:nvPr/>
        </p:nvSpPr>
        <p:spPr>
          <a:xfrm>
            <a:off x="20121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1877750" y="24317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1861325" y="3294200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5275225" y="3427225"/>
            <a:ext cx="9267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VAE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1734950" y="204140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2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 txBox="1"/>
          <p:nvPr/>
        </p:nvSpPr>
        <p:spPr>
          <a:xfrm>
            <a:off x="93575" y="2109150"/>
            <a:ext cx="15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</a:rPr>
              <a:t>Representation of </a:t>
            </a:r>
            <a:r>
              <a:rPr lang="en" sz="1000">
                <a:solidFill>
                  <a:srgbClr val="00FFFF"/>
                </a:solidFill>
              </a:rPr>
              <a:t>original</a:t>
            </a:r>
            <a:r>
              <a:rPr lang="en" sz="1000">
                <a:solidFill>
                  <a:srgbClr val="00FFFF"/>
                </a:solidFill>
              </a:rPr>
              <a:t> image </a:t>
            </a:r>
            <a:r>
              <a:rPr i="1" lang="en" sz="1000">
                <a:solidFill>
                  <a:srgbClr val="00FFFF"/>
                </a:solidFill>
              </a:rPr>
              <a:t>(Z)</a:t>
            </a:r>
            <a:endParaRPr i="1" sz="1000">
              <a:solidFill>
                <a:srgbClr val="00FFFF"/>
              </a:solidFill>
            </a:endParaRPr>
          </a:p>
        </p:txBody>
      </p:sp>
      <p:cxnSp>
        <p:nvCxnSpPr>
          <p:cNvPr id="351" name="Google Shape;351;p31"/>
          <p:cNvCxnSpPr/>
          <p:nvPr/>
        </p:nvCxnSpPr>
        <p:spPr>
          <a:xfrm>
            <a:off x="2116100" y="2811150"/>
            <a:ext cx="184200" cy="41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1"/>
          <p:cNvCxnSpPr/>
          <p:nvPr/>
        </p:nvCxnSpPr>
        <p:spPr>
          <a:xfrm flipH="1">
            <a:off x="2824700" y="2710775"/>
            <a:ext cx="403500" cy="56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1"/>
          <p:cNvCxnSpPr/>
          <p:nvPr/>
        </p:nvCxnSpPr>
        <p:spPr>
          <a:xfrm>
            <a:off x="3526575" y="1467350"/>
            <a:ext cx="2700" cy="5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31"/>
          <p:cNvSpPr/>
          <p:nvPr/>
        </p:nvSpPr>
        <p:spPr>
          <a:xfrm>
            <a:off x="4057175" y="3676838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4191563" y="36768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1"/>
          <p:cNvCxnSpPr/>
          <p:nvPr/>
        </p:nvCxnSpPr>
        <p:spPr>
          <a:xfrm>
            <a:off x="3336563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1"/>
          <p:cNvCxnSpPr/>
          <p:nvPr/>
        </p:nvCxnSpPr>
        <p:spPr>
          <a:xfrm>
            <a:off x="4501038" y="3747200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1"/>
          <p:cNvSpPr txBox="1"/>
          <p:nvPr/>
        </p:nvSpPr>
        <p:spPr>
          <a:xfrm>
            <a:off x="3743525" y="3897375"/>
            <a:ext cx="89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Latent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9" name="Google Shape;359;p31"/>
          <p:cNvCxnSpPr/>
          <p:nvPr/>
        </p:nvCxnSpPr>
        <p:spPr>
          <a:xfrm>
            <a:off x="6388938" y="3747175"/>
            <a:ext cx="59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1"/>
          <p:cNvSpPr/>
          <p:nvPr/>
        </p:nvSpPr>
        <p:spPr>
          <a:xfrm>
            <a:off x="3197525" y="2144400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2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4057175" y="2038100"/>
            <a:ext cx="12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FF"/>
                </a:solidFill>
              </a:rPr>
              <a:t>Text representation from brain </a:t>
            </a:r>
            <a:r>
              <a:rPr i="1" lang="en" sz="1000">
                <a:solidFill>
                  <a:srgbClr val="00FFFF"/>
                </a:solidFill>
              </a:rPr>
              <a:t>(c)</a:t>
            </a:r>
            <a:endParaRPr i="1" sz="1000">
              <a:solidFill>
                <a:srgbClr val="00FFFF"/>
              </a:solidFill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717" y="303399"/>
            <a:ext cx="971266" cy="6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317" y="303399"/>
            <a:ext cx="971266" cy="6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/>
          <p:nvPr/>
        </p:nvSpPr>
        <p:spPr>
          <a:xfrm>
            <a:off x="1593650" y="1039275"/>
            <a:ext cx="971400" cy="3387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Linear Model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3022250" y="1039263"/>
            <a:ext cx="971400" cy="3387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Linear Model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366" name="Google Shape;366;p31"/>
          <p:cNvCxnSpPr/>
          <p:nvPr/>
        </p:nvCxnSpPr>
        <p:spPr>
          <a:xfrm>
            <a:off x="2078450" y="1527100"/>
            <a:ext cx="1800" cy="44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075" y="2964588"/>
            <a:ext cx="1584600" cy="156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The Promise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310100" y="1256850"/>
            <a:ext cx="65238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You will learn about the principles behind diffusion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An approach to reconstructing images from brain fMRI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Comparing 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963" y="1062000"/>
            <a:ext cx="370157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1358850" y="2927000"/>
            <a:ext cx="3249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Latent representation of image text annotation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801150" y="2927000"/>
            <a:ext cx="55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 =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801150" y="1581125"/>
            <a:ext cx="557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Z</a:t>
            </a:r>
            <a:r>
              <a:rPr lang="en" sz="1800">
                <a:solidFill>
                  <a:schemeClr val="dk1"/>
                </a:solidFill>
              </a:rPr>
              <a:t> =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1322400" y="1581125"/>
            <a:ext cx="3249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Latent representation of original image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Results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375" y="1064050"/>
            <a:ext cx="47152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Perceptual Similarity Metrics (PSM)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389" name="Google Shape;389;p34"/>
          <p:cNvCxnSpPr>
            <a:stCxn id="390" idx="3"/>
          </p:cNvCxnSpPr>
          <p:nvPr/>
        </p:nvCxnSpPr>
        <p:spPr>
          <a:xfrm>
            <a:off x="3009450" y="2208225"/>
            <a:ext cx="479400" cy="7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4"/>
          <p:cNvCxnSpPr/>
          <p:nvPr/>
        </p:nvCxnSpPr>
        <p:spPr>
          <a:xfrm>
            <a:off x="2785125" y="3998025"/>
            <a:ext cx="718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34"/>
          <p:cNvSpPr txBox="1"/>
          <p:nvPr/>
        </p:nvSpPr>
        <p:spPr>
          <a:xfrm>
            <a:off x="5772800" y="1747125"/>
            <a:ext cx="8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58326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60728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63275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58326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60728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63275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34"/>
          <p:cNvCxnSpPr/>
          <p:nvPr/>
        </p:nvCxnSpPr>
        <p:spPr>
          <a:xfrm flipH="1" rot="10800000">
            <a:off x="5351675" y="4006125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4"/>
          <p:cNvCxnSpPr/>
          <p:nvPr/>
        </p:nvCxnSpPr>
        <p:spPr>
          <a:xfrm flipH="1" rot="10800000">
            <a:off x="5315663" y="2204763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4"/>
          <p:cNvCxnSpPr>
            <a:stCxn id="395" idx="3"/>
            <a:endCxn id="398" idx="3"/>
          </p:cNvCxnSpPr>
          <p:nvPr/>
        </p:nvCxnSpPr>
        <p:spPr>
          <a:xfrm>
            <a:off x="6582200" y="2208225"/>
            <a:ext cx="600" cy="1797900"/>
          </a:xfrm>
          <a:prstGeom prst="curvedConnector3">
            <a:avLst>
              <a:gd fmla="val 195704167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4"/>
          <p:cNvSpPr txBox="1"/>
          <p:nvPr/>
        </p:nvSpPr>
        <p:spPr>
          <a:xfrm>
            <a:off x="7846275" y="2830875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3613863" y="1747125"/>
            <a:ext cx="1576800" cy="930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Model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(CLIP/AlexNet)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3639388" y="3544575"/>
            <a:ext cx="1576800" cy="930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Model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(CLIP/AlexNet)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5772800" y="3544575"/>
            <a:ext cx="8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7129200" y="1409050"/>
            <a:ext cx="1703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</a:rPr>
              <a:t>Objective Evaluation!</a:t>
            </a:r>
            <a:endParaRPr sz="1700">
              <a:solidFill>
                <a:srgbClr val="FFFF00"/>
              </a:solidFill>
            </a:endParaRPr>
          </a:p>
        </p:txBody>
      </p:sp>
      <p:pic>
        <p:nvPicPr>
          <p:cNvPr id="407" name="Google Shape;4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3256075"/>
            <a:ext cx="1483509" cy="150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300" y="1405039"/>
            <a:ext cx="1483500" cy="146372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 txBox="1"/>
          <p:nvPr/>
        </p:nvSpPr>
        <p:spPr>
          <a:xfrm>
            <a:off x="1296700" y="1004850"/>
            <a:ext cx="11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F1FF"/>
                </a:solidFill>
              </a:rPr>
              <a:t>Original</a:t>
            </a:r>
            <a:endParaRPr sz="1800">
              <a:solidFill>
                <a:srgbClr val="82F1FF"/>
              </a:solidFill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1142050" y="4684200"/>
            <a:ext cx="14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F1FF"/>
                </a:solidFill>
              </a:rPr>
              <a:t>Generated</a:t>
            </a:r>
            <a:endParaRPr sz="1800">
              <a:solidFill>
                <a:srgbClr val="82F1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Model Evaluation</a:t>
            </a:r>
            <a:endParaRPr sz="1920">
              <a:solidFill>
                <a:srgbClr val="00FFFF"/>
              </a:solidFill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386150" y="1297450"/>
            <a:ext cx="8263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2F1FF"/>
                </a:solidFill>
              </a:rPr>
              <a:t>(Subjectively)</a:t>
            </a:r>
            <a:r>
              <a:rPr lang="en" sz="1800">
                <a:solidFill>
                  <a:schemeClr val="dk1"/>
                </a:solidFill>
              </a:rPr>
              <a:t>  Human Raters!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00" y="2094675"/>
            <a:ext cx="3779900" cy="242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43339"/>
            <a:ext cx="1483500" cy="146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225" y="2848375"/>
            <a:ext cx="1483509" cy="15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 txBox="1"/>
          <p:nvPr/>
        </p:nvSpPr>
        <p:spPr>
          <a:xfrm rot="600217">
            <a:off x="3463318" y="2626494"/>
            <a:ext cx="683897" cy="636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1" name="Google Shape;421;p35"/>
          <p:cNvSpPr txBox="1"/>
          <p:nvPr/>
        </p:nvSpPr>
        <p:spPr>
          <a:xfrm rot="-1386176">
            <a:off x="1377634" y="2094290"/>
            <a:ext cx="684278" cy="612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2" name="Google Shape;422;p35"/>
          <p:cNvSpPr txBox="1"/>
          <p:nvPr/>
        </p:nvSpPr>
        <p:spPr>
          <a:xfrm rot="461359">
            <a:off x="3517344" y="3648668"/>
            <a:ext cx="683849" cy="636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3" name="Google Shape;423;p35"/>
          <p:cNvSpPr txBox="1"/>
          <p:nvPr/>
        </p:nvSpPr>
        <p:spPr>
          <a:xfrm rot="-461359">
            <a:off x="983428" y="3197880"/>
            <a:ext cx="683849" cy="636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 rot="848391">
            <a:off x="6002764" y="1347829"/>
            <a:ext cx="684024" cy="636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5" name="Google Shape;425;p35"/>
          <p:cNvSpPr txBox="1"/>
          <p:nvPr/>
        </p:nvSpPr>
        <p:spPr>
          <a:xfrm rot="606155">
            <a:off x="8014214" y="2705553"/>
            <a:ext cx="684107" cy="636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6" name="Google Shape;426;p35"/>
          <p:cNvSpPr txBox="1"/>
          <p:nvPr/>
        </p:nvSpPr>
        <p:spPr>
          <a:xfrm rot="606155">
            <a:off x="8218489" y="2771503"/>
            <a:ext cx="684107" cy="636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?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25" y="0"/>
            <a:ext cx="52529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Other Research</a:t>
            </a:r>
            <a:endParaRPr sz="1920">
              <a:solidFill>
                <a:srgbClr val="00FFFF"/>
              </a:solidFill>
            </a:endParaRPr>
          </a:p>
        </p:txBody>
      </p:sp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725" y="1587304"/>
            <a:ext cx="5508552" cy="13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863" y="3383675"/>
            <a:ext cx="2364273" cy="1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type="title"/>
          </p:nvPr>
        </p:nvSpPr>
        <p:spPr>
          <a:xfrm>
            <a:off x="311700" y="1914750"/>
            <a:ext cx="8520600" cy="13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3728">
                <a:solidFill>
                  <a:srgbClr val="00FFFF"/>
                </a:solidFill>
              </a:rPr>
              <a:t>Other Interesting Stuff!</a:t>
            </a:r>
            <a:endParaRPr sz="3728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128"/>
              <a:t>(If we have time)</a:t>
            </a:r>
            <a:endParaRPr sz="2128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CLIP Model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2644050" y="823050"/>
            <a:ext cx="3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(Contrastive Language–Image Pre-training)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50" y="3398725"/>
            <a:ext cx="1822200" cy="1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9"/>
          <p:cNvSpPr txBox="1"/>
          <p:nvPr/>
        </p:nvSpPr>
        <p:spPr>
          <a:xfrm>
            <a:off x="456450" y="20081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“A puppy walking in the park”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3638625" y="17216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3638625" y="35195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54" name="Google Shape;454;p39"/>
          <p:cNvCxnSpPr>
            <a:stCxn id="451" idx="3"/>
          </p:cNvCxnSpPr>
          <p:nvPr/>
        </p:nvCxnSpPr>
        <p:spPr>
          <a:xfrm>
            <a:off x="3009450" y="2208225"/>
            <a:ext cx="479400" cy="7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39"/>
          <p:cNvCxnSpPr/>
          <p:nvPr/>
        </p:nvCxnSpPr>
        <p:spPr>
          <a:xfrm>
            <a:off x="2785125" y="3998025"/>
            <a:ext cx="718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39"/>
          <p:cNvSpPr txBox="1"/>
          <p:nvPr/>
        </p:nvSpPr>
        <p:spPr>
          <a:xfrm>
            <a:off x="5772800" y="1613025"/>
            <a:ext cx="8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Text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58326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60728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6327500" y="20747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9"/>
          <p:cNvSpPr/>
          <p:nvPr/>
        </p:nvSpPr>
        <p:spPr>
          <a:xfrm>
            <a:off x="58326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60728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6327500" y="38726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3" name="Google Shape;463;p39"/>
          <p:cNvCxnSpPr/>
          <p:nvPr/>
        </p:nvCxnSpPr>
        <p:spPr>
          <a:xfrm flipH="1" rot="10800000">
            <a:off x="5351675" y="4006125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39"/>
          <p:cNvSpPr txBox="1"/>
          <p:nvPr/>
        </p:nvSpPr>
        <p:spPr>
          <a:xfrm>
            <a:off x="5772800" y="3410925"/>
            <a:ext cx="8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Image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Embedding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465" name="Google Shape;465;p39"/>
          <p:cNvCxnSpPr/>
          <p:nvPr/>
        </p:nvCxnSpPr>
        <p:spPr>
          <a:xfrm flipH="1" rot="10800000">
            <a:off x="5315663" y="2204763"/>
            <a:ext cx="404700" cy="6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39"/>
          <p:cNvCxnSpPr>
            <a:stCxn id="459" idx="3"/>
            <a:endCxn id="462" idx="3"/>
          </p:cNvCxnSpPr>
          <p:nvPr/>
        </p:nvCxnSpPr>
        <p:spPr>
          <a:xfrm>
            <a:off x="6582200" y="2208225"/>
            <a:ext cx="600" cy="1797900"/>
          </a:xfrm>
          <a:prstGeom prst="curvedConnector3">
            <a:avLst>
              <a:gd fmla="val 195704167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9"/>
          <p:cNvSpPr txBox="1"/>
          <p:nvPr/>
        </p:nvSpPr>
        <p:spPr>
          <a:xfrm>
            <a:off x="7846275" y="2830875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FFFF"/>
                </a:solidFill>
              </a:rPr>
              <a:t>Notes (TO BE REMOVED)</a:t>
            </a:r>
            <a:endParaRPr sz="1920">
              <a:solidFill>
                <a:srgbClr val="00FFFF"/>
              </a:solidFill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480750" y="895850"/>
            <a:ext cx="81825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to produce high resolution reconstructions, you needed to fine tune deep generative models on the same dataset used in the fmri experiments. This is difficult as the sample size is small.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NSD dataset (Natural Scenes Dataset)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only training required is to construct linear models that map fmri signals to each ldm component, and no training or fine-tuning of deep-learning models is needed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all models were built on a per subject basis with l2 regularized linear regression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original images was resized from 425x425 to 320x320 but confirmed that resizing them to a larger size (448x448) does not affect quality of reconstruction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Default parameter of stable diffusion model is used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accuracy of the images was evaluated objectively (perceptual similarity metrics) and subjectively (human raters = 6) by assessing whether the original test images (982 images) could be identified from the generated images.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PSM (perceptual similarity metrics) use pretrained models like inceptionnet, alexnet, clip to encode images and compare the embeddings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Early visual cortex fmri to map to image latents (image vae encoder mapping)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higher (ventral) visual cortex fmri to map to latent text representation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Functional magnetic resonance imaging (fMRI) measures the small changes in blood flow that occur with brain activity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Brain scans from coco database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What is stable diffusion?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75" y="3517550"/>
            <a:ext cx="2138550" cy="1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900" y="3517561"/>
            <a:ext cx="2138550" cy="1069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>
            <a:off x="3803350" y="3938100"/>
            <a:ext cx="13776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5"/>
          <p:cNvSpPr txBox="1"/>
          <p:nvPr/>
        </p:nvSpPr>
        <p:spPr>
          <a:xfrm>
            <a:off x="2922150" y="2930175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to Image generation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922150" y="1203350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to Image generation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803350" y="2061550"/>
            <a:ext cx="13776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450" y="1433129"/>
            <a:ext cx="1475325" cy="1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48150" y="1757500"/>
            <a:ext cx="23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B2E6"/>
                </a:solidFill>
              </a:rPr>
              <a:t>Wizard magic school in the winter</a:t>
            </a:r>
            <a:endParaRPr i="1">
              <a:solidFill>
                <a:srgbClr val="FFB2E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Architecture of Stable Diffusion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04625" y="2433375"/>
            <a:ext cx="5683500" cy="22878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964250" y="3147525"/>
            <a:ext cx="1734900" cy="859500"/>
          </a:xfrm>
          <a:prstGeom prst="rect">
            <a:avLst/>
          </a:prstGeom>
          <a:solidFill>
            <a:srgbClr val="032E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VAE (autoencoder)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353225" y="3133275"/>
            <a:ext cx="1527600" cy="888000"/>
          </a:xfrm>
          <a:prstGeom prst="rect">
            <a:avLst/>
          </a:prstGeom>
          <a:solidFill>
            <a:srgbClr val="6D72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UNet (Diffusion)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53000" y="3147525"/>
            <a:ext cx="1816800" cy="859500"/>
          </a:xfrm>
          <a:prstGeom prst="rect">
            <a:avLst/>
          </a:prstGeom>
          <a:solidFill>
            <a:srgbClr val="844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CLIP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(Text Embeddings)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260300" y="1525450"/>
            <a:ext cx="3311700" cy="400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Prompt:    </a:t>
            </a:r>
            <a:r>
              <a:rPr lang="en">
                <a:solidFill>
                  <a:schemeClr val="lt1"/>
                </a:solidFill>
              </a:rPr>
              <a:t>“Mountain”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425" y="2433325"/>
            <a:ext cx="2287900" cy="22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2916150" y="2001850"/>
            <a:ext cx="11100" cy="3117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/>
          <p:nvPr/>
        </p:nvCxnSpPr>
        <p:spPr>
          <a:xfrm flipH="1" rot="10800000">
            <a:off x="5964325" y="3571275"/>
            <a:ext cx="676500" cy="6000"/>
          </a:xfrm>
          <a:prstGeom prst="straightConnector1">
            <a:avLst/>
          </a:prstGeom>
          <a:noFill/>
          <a:ln cap="flat" cmpd="sng" w="9525">
            <a:solidFill>
              <a:srgbClr val="82F1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How does Stable Diffusion Work?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310100" y="1256850"/>
            <a:ext cx="6523800" cy="26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Encode user’s text prompt to its text encoding with CLIP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UNET to perform diffusion process guided by text encoding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VAE to transform UNET output to an image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Overview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050" y="2987838"/>
            <a:ext cx="1517175" cy="15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976000" y="1237700"/>
            <a:ext cx="1584600" cy="384600"/>
          </a:xfrm>
          <a:prstGeom prst="roundRect">
            <a:avLst>
              <a:gd fmla="val 16667" name="adj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Text prompt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437997" y="1110050"/>
            <a:ext cx="1204200" cy="6399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CLIP 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2749375" y="1446475"/>
            <a:ext cx="35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/>
          <p:nvPr/>
        </p:nvSpPr>
        <p:spPr>
          <a:xfrm>
            <a:off x="3972888" y="23672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107300" y="2367225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83850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9265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0609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0609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9265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2792150" y="22265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792150" y="23672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0609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9265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2792150" y="2507900"/>
            <a:ext cx="134400" cy="14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017525" y="3340525"/>
            <a:ext cx="1336200" cy="9060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Diffusion Process with UNet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2649350" y="2111650"/>
            <a:ext cx="688800" cy="63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871800" y="2191275"/>
            <a:ext cx="68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Random Tensor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>
            <a:off x="3060950" y="2759200"/>
            <a:ext cx="445200" cy="55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8"/>
          <p:cNvCxnSpPr/>
          <p:nvPr/>
        </p:nvCxnSpPr>
        <p:spPr>
          <a:xfrm flipH="1">
            <a:off x="3838500" y="2752388"/>
            <a:ext cx="242400" cy="57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4036338" y="1828938"/>
            <a:ext cx="7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 flipH="1" rot="10800000">
            <a:off x="4720538" y="3746450"/>
            <a:ext cx="1236000" cy="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/>
          <p:nvPr/>
        </p:nvSpPr>
        <p:spPr>
          <a:xfrm>
            <a:off x="3695700" y="2226525"/>
            <a:ext cx="688800" cy="42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4425250" y="21912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 Information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CLIP Model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644050" y="823050"/>
            <a:ext cx="385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</a:t>
            </a:r>
            <a:r>
              <a:rPr lang="en">
                <a:solidFill>
                  <a:srgbClr val="00FFFF"/>
                </a:solidFill>
              </a:rPr>
              <a:t>Contrastive Language–Image Pre-training)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50" y="3398725"/>
            <a:ext cx="1822200" cy="12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56450" y="200812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“A puppy walking in the park”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638625" y="17216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Text encoder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638625" y="35195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Image </a:t>
            </a:r>
            <a:r>
              <a:rPr lang="en">
                <a:solidFill>
                  <a:schemeClr val="lt1"/>
                </a:solidFill>
              </a:rPr>
              <a:t>encoder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3" name="Google Shape;133;p19"/>
          <p:cNvCxnSpPr>
            <a:stCxn id="130" idx="3"/>
          </p:cNvCxnSpPr>
          <p:nvPr/>
        </p:nvCxnSpPr>
        <p:spPr>
          <a:xfrm>
            <a:off x="3009450" y="2208225"/>
            <a:ext cx="479400" cy="78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785125" y="3998025"/>
            <a:ext cx="718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9"/>
          <p:cNvSpPr/>
          <p:nvPr/>
        </p:nvSpPr>
        <p:spPr>
          <a:xfrm>
            <a:off x="65516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2969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6806325" y="2785225"/>
            <a:ext cx="254700" cy="2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9"/>
          <p:cNvCxnSpPr/>
          <p:nvPr/>
        </p:nvCxnSpPr>
        <p:spPr>
          <a:xfrm flipH="1" rot="10800000">
            <a:off x="5351675" y="3050625"/>
            <a:ext cx="780300" cy="962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5307938" y="2211663"/>
            <a:ext cx="839400" cy="669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Diffusion Process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00" y="1442500"/>
            <a:ext cx="1201001" cy="12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800" y="1442500"/>
            <a:ext cx="1205450" cy="12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654838" y="1513325"/>
            <a:ext cx="1564800" cy="973200"/>
          </a:xfrm>
          <a:prstGeom prst="roundRect">
            <a:avLst>
              <a:gd fmla="val 16667" name="adj"/>
            </a:avLst>
          </a:prstGeom>
          <a:solidFill>
            <a:srgbClr val="FFB2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874975" y="2007825"/>
            <a:ext cx="4941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517175" y="1965575"/>
            <a:ext cx="4941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" name="Google Shape;150;p20"/>
          <p:cNvSpPr txBox="1"/>
          <p:nvPr/>
        </p:nvSpPr>
        <p:spPr>
          <a:xfrm>
            <a:off x="1439700" y="104230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308825" y="104230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925" y="3732529"/>
            <a:ext cx="1016051" cy="101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00" y="3732539"/>
            <a:ext cx="1016051" cy="1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000" y="3734413"/>
            <a:ext cx="1016050" cy="10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5401075" y="3956100"/>
            <a:ext cx="6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=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440575" y="3956100"/>
            <a:ext cx="6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-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439700" y="3228200"/>
            <a:ext cx="21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Key Idea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247650" y="3120100"/>
            <a:ext cx="6533700" cy="1861200"/>
          </a:xfrm>
          <a:prstGeom prst="rect">
            <a:avLst/>
          </a:prstGeom>
          <a:noFill/>
          <a:ln cap="flat" cmpd="sng" w="28575">
            <a:solidFill>
              <a:srgbClr val="82F1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Inverse </a:t>
            </a:r>
            <a:r>
              <a:rPr lang="en">
                <a:solidFill>
                  <a:srgbClr val="00FFFF"/>
                </a:solidFill>
              </a:rPr>
              <a:t>Diffusion Process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62171" y="3756100"/>
            <a:ext cx="50196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50" y="1935524"/>
            <a:ext cx="50196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2062150" y="1436475"/>
            <a:ext cx="3768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Forward Diffusion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2062150" y="3280225"/>
            <a:ext cx="37689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Inverse </a:t>
            </a:r>
            <a:r>
              <a:rPr lang="en" sz="1800">
                <a:solidFill>
                  <a:schemeClr val="dk1"/>
                </a:solidFill>
              </a:rPr>
              <a:t>Diffusion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2138375" y="2431675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t0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2595575" y="243168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2822113" y="2455950"/>
            <a:ext cx="34998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……………………………………….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6726625" y="245593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062150" y="4232338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t11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726625" y="4232350"/>
            <a:ext cx="3552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t0</a:t>
            </a:r>
            <a:endParaRPr sz="1000">
              <a:solidFill>
                <a:schemeClr val="lt2"/>
              </a:solidFill>
            </a:endParaRPr>
          </a:p>
        </p:txBody>
      </p:sp>
      <p:cxnSp>
        <p:nvCxnSpPr>
          <p:cNvPr id="174" name="Google Shape;174;p21"/>
          <p:cNvCxnSpPr/>
          <p:nvPr/>
        </p:nvCxnSpPr>
        <p:spPr>
          <a:xfrm>
            <a:off x="2594925" y="4402100"/>
            <a:ext cx="389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175" name="Google Shape;175;p21"/>
          <p:cNvSpPr txBox="1"/>
          <p:nvPr/>
        </p:nvSpPr>
        <p:spPr>
          <a:xfrm>
            <a:off x="5831050" y="3150150"/>
            <a:ext cx="2702700" cy="5136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Key Idea: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Reconstructing OG image from noise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